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9_27C3515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3" r:id="rId10"/>
    <p:sldId id="273" r:id="rId11"/>
    <p:sldId id="274" r:id="rId12"/>
    <p:sldId id="267" r:id="rId13"/>
    <p:sldId id="257" r:id="rId14"/>
    <p:sldId id="283" r:id="rId15"/>
    <p:sldId id="282" r:id="rId16"/>
    <p:sldId id="280" r:id="rId17"/>
    <p:sldId id="279" r:id="rId18"/>
    <p:sldId id="270" r:id="rId19"/>
    <p:sldId id="269" r:id="rId20"/>
    <p:sldId id="271" r:id="rId21"/>
    <p:sldId id="268" r:id="rId22"/>
    <p:sldId id="275" r:id="rId23"/>
    <p:sldId id="276" r:id="rId24"/>
    <p:sldId id="277" r:id="rId25"/>
    <p:sldId id="278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00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omments/modernComment_119_27C351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585787-F878-4570-90ED-7335810216BA}" authorId="{577ACBD5-746E-0599-4EAD-2CFB9BDB328B}" created="2025-04-24T15:05:06.5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67111760" sldId="281"/>
      <ac:spMk id="3" creationId="{C6FE2490-8CDB-243D-869F-299E99C9A8FE}"/>
      <ac:txMk cp="505" len="12">
        <ac:context len="519" hash="1006549450"/>
      </ac:txMk>
    </ac:txMkLst>
    <p188:pos x="5793954" y="4523284"/>
    <p188:txBody>
      <a:bodyPr/>
      <a:lstStyle/>
      <a:p>
        <a:r>
          <a:rPr lang="en-CA"/>
          <a:t>Missing URL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movementecologyjournal.biomedcentral.com/articles/10.1186/s40462-025-00546-5" TargetMode="External"/><Relationship Id="rId7" Type="http://schemas.openxmlformats.org/officeDocument/2006/relationships/hyperlink" Target="https://dx.plos.org/10.1371/journal.pbio.1000357" TargetMode="External"/><Relationship Id="rId2" Type="http://schemas.microsoft.com/office/2018/10/relationships/comments" Target="../comments/modernComment_119_27C351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stor.org/stable/2462690" TargetMode="External"/><Relationship Id="rId5" Type="http://schemas.openxmlformats.org/officeDocument/2006/relationships/hyperlink" Target="https://www.pnas.org/doi/10.1073/pnas.1611525114" TargetMode="External"/><Relationship Id="rId4" Type="http://schemas.openxmlformats.org/officeDocument/2006/relationships/hyperlink" Target="https://www.pnas.org/doi/10.1073/pnas.140858911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40462-025-00546-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ub.2020.06.03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56.1407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D2FD-5F70-44D5-1358-0F0D5EB38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2738"/>
            <a:ext cx="9144000" cy="2387600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DENVar</a:t>
            </a:r>
            <a:r>
              <a:rPr lang="en-US" dirty="0"/>
              <a:t>: A global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ynamic </a:t>
            </a: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dirty="0"/>
              <a:t>stimate of </a:t>
            </a:r>
            <a:r>
              <a:rPr lang="en-US" b="1" dirty="0">
                <a:solidFill>
                  <a:srgbClr val="C00000"/>
                </a:solidFill>
              </a:rPr>
              <a:t>N</a:t>
            </a:r>
            <a:r>
              <a:rPr lang="en-US" dirty="0"/>
              <a:t>DVI </a:t>
            </a:r>
            <a:r>
              <a:rPr lang="en-US" b="1" dirty="0">
                <a:solidFill>
                  <a:srgbClr val="C00000"/>
                </a:solidFill>
              </a:rPr>
              <a:t>Var</a:t>
            </a:r>
            <a:r>
              <a:rPr lang="en-US" dirty="0"/>
              <a:t>iance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C3B64-5E8A-5BA4-94C3-F7D010B2E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54"/>
            <a:ext cx="9144000" cy="244838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Stefano Mezzini, Michael J. Noonan</a:t>
            </a:r>
          </a:p>
          <a:p>
            <a:endParaRPr lang="en-US" dirty="0"/>
          </a:p>
          <a:p>
            <a:r>
              <a:rPr lang="en-US" dirty="0"/>
              <a:t>2025-04-28</a:t>
            </a:r>
          </a:p>
          <a:p>
            <a:r>
              <a:rPr lang="en-US" dirty="0"/>
              <a:t>Lab update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42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499591-B8FC-67D1-5B80-0D335530E81A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7F6570-2616-9A2D-96D1-1F1E9119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4CB12C6-C0F3-CC0A-965F-22D7AB88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71214B3A-E635-6C41-290B-BA14CD57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5930"/>
            <a:ext cx="5964789" cy="3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1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74C0A-5E82-2E07-28FE-DBE3D837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45" y="1044501"/>
            <a:ext cx="11069652" cy="5534826"/>
          </a:xfr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F9FBC-EA03-F8BB-8912-CFEA354C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E866-A58F-952A-6A57-9E69F8B0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Too much data!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frame size limit in R is (2^32 – 1) = 4.3B rows</a:t>
                </a:r>
              </a:p>
              <a:p>
                <a:endParaRPr lang="en-US" dirty="0"/>
              </a:p>
              <a:p>
                <a:r>
                  <a:rPr lang="en-US" dirty="0"/>
                  <a:t>15 306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CA" dirty="0"/>
                  <a:t>About </a:t>
                </a:r>
                <a:r>
                  <a:rPr lang="en-US" dirty="0"/>
                  <a:t>6M pixels per raster</a:t>
                </a:r>
              </a:p>
              <a:p>
                <a:r>
                  <a:rPr lang="en-US" dirty="0"/>
                  <a:t>About 90B rows!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Reduce dataset size:</a:t>
                </a:r>
              </a:p>
              <a:p>
                <a:r>
                  <a:rPr lang="en-US" dirty="0"/>
                  <a:t>Take 15-day averages of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US" dirty="0"/>
                  <a:t>Aggregate spatially by a factor of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  <a:p>
                <a:r>
                  <a:rPr lang="en-US" dirty="0"/>
                  <a:t>90B / 15 / (2^2) = 1.5B &lt; 4.3B = 2^32 – 1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  <a:blipFill>
                <a:blip r:embed="rId2"/>
                <a:stretch>
                  <a:fillRect l="-1217" t="-2125" b="-1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1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2E94-4DE9-155A-8C43-0EA1BE99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rectangular object with a number of colors&#10;&#10;AI-generated content may be incorrect.">
            <a:extLst>
              <a:ext uri="{FF2B5EF4-FFF2-40B4-BE49-F238E27FC236}">
                <a16:creationId xmlns:a16="http://schemas.microsoft.com/office/drawing/2014/main" id="{ECE17CE9-AF2D-D8FC-7696-958DD1680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1" y="997462"/>
            <a:ext cx="11018378" cy="5509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873C3-5815-E05E-3D03-6020D689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182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DB69-E038-BF27-3A14-AB6602E4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CA5C-2B35-E534-92EA-92781796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 global digital elevation model (DEM)</a:t>
            </a:r>
            <a:endParaRPr lang="en-CA" dirty="0"/>
          </a:p>
        </p:txBody>
      </p:sp>
      <p:pic>
        <p:nvPicPr>
          <p:cNvPr id="7" name="Content Placeholder 6" descr="A map of the world&#10;&#10;AI-generated content may be incorrect.">
            <a:extLst>
              <a:ext uri="{FF2B5EF4-FFF2-40B4-BE49-F238E27FC236}">
                <a16:creationId xmlns:a16="http://schemas.microsoft.com/office/drawing/2014/main" id="{E0B75430-554C-DE68-75CB-350CE5FFD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90" y="1175952"/>
            <a:ext cx="10304420" cy="5152210"/>
          </a:xfrm>
        </p:spPr>
      </p:pic>
    </p:spTree>
    <p:extLst>
      <p:ext uri="{BB962C8B-B14F-4D97-AF65-F5344CB8AC3E}">
        <p14:creationId xmlns:p14="http://schemas.microsoft.com/office/powerpoint/2010/main" val="256260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1571-F96C-803C-BCD2-30D5AAD1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 of remote sensing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78CB-65F9-42A3-6113-26513C5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satellite: Sputnik 1, launched in 1957 by Soviet Union</a:t>
            </a:r>
          </a:p>
          <a:p>
            <a:r>
              <a:rPr lang="en-US" dirty="0"/>
              <a:t>“Passive” data collection: no need for fieldwork</a:t>
            </a:r>
          </a:p>
          <a:p>
            <a:r>
              <a:rPr lang="en-US" dirty="0"/>
              <a:t>Can monitor landscapes at various spatiotemporal scales</a:t>
            </a:r>
          </a:p>
          <a:p>
            <a:r>
              <a:rPr lang="en-US" dirty="0"/>
              <a:t>Collect light data (near infra-red, red, green, blue, LIDAR,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create other measures:</a:t>
            </a:r>
          </a:p>
          <a:p>
            <a:pPr lvl="1"/>
            <a:r>
              <a:rPr lang="en-US" dirty="0"/>
              <a:t>Normalized Difference Vegetation Index (NIR – Red) / (NIR + Red)</a:t>
            </a:r>
          </a:p>
          <a:p>
            <a:pPr lvl="1"/>
            <a:r>
              <a:rPr lang="en-US" dirty="0"/>
              <a:t>Enhanced Vegetation Index </a:t>
            </a:r>
          </a:p>
          <a:p>
            <a:pPr lvl="1"/>
            <a:r>
              <a:rPr lang="en-US" dirty="0"/>
              <a:t>Earth’s surface temperature</a:t>
            </a:r>
          </a:p>
          <a:p>
            <a:pPr lvl="1"/>
            <a:r>
              <a:rPr lang="en-US" dirty="0"/>
              <a:t>Human Footprint Index</a:t>
            </a:r>
          </a:p>
        </p:txBody>
      </p:sp>
    </p:spTree>
    <p:extLst>
      <p:ext uri="{BB962C8B-B14F-4D97-AF65-F5344CB8AC3E}">
        <p14:creationId xmlns:p14="http://schemas.microsoft.com/office/powerpoint/2010/main" val="235704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9A3F-160A-23AD-E16C-AC11B7A8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0D-6418-F48B-D4EF-898F8C86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statistics for nerds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0173-0C2D-B9EB-4ABA-6783764A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Deviance explained: Mean : 74.4%</a:t>
            </a:r>
            <a:r>
              <a:rPr lang="en-US" dirty="0"/>
              <a:t>; </a:t>
            </a:r>
            <a:r>
              <a:rPr lang="en-CA" dirty="0"/>
              <a:t>Variance: 14.%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97B8A-01D3-9B7A-30F3-C41E8FB4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9513"/>
            <a:ext cx="5421067" cy="4489383"/>
          </a:xfrm>
          <a:prstGeom prst="rect">
            <a:avLst/>
          </a:prstGeom>
        </p:spPr>
      </p:pic>
      <p:pic>
        <p:nvPicPr>
          <p:cNvPr id="7" name="Picture 6" descr="A cartoon character with rainbow and text&#10;&#10;AI-generated content may be incorrect.">
            <a:extLst>
              <a:ext uri="{FF2B5EF4-FFF2-40B4-BE49-F238E27FC236}">
                <a16:creationId xmlns:a16="http://schemas.microsoft.com/office/drawing/2014/main" id="{BAC50183-EAEE-E5E8-70B8-30895195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61" y="2318358"/>
            <a:ext cx="5562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of NDVI are correlated</a:t>
            </a:r>
            <a:endParaRPr lang="en-CA" dirty="0"/>
          </a:p>
        </p:txBody>
      </p:sp>
      <p:pic>
        <p:nvPicPr>
          <p:cNvPr id="7" name="Content Placeholder 6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65" y="831530"/>
            <a:ext cx="7788070" cy="5841054"/>
          </a:xfrm>
        </p:spPr>
      </p:pic>
    </p:spTree>
    <p:extLst>
      <p:ext uri="{BB962C8B-B14F-4D97-AF65-F5344CB8AC3E}">
        <p14:creationId xmlns:p14="http://schemas.microsoft.com/office/powerpoint/2010/main" val="273558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11" name="Content Placeholder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4C169FD8-85A0-430D-754D-8E295591C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33" y="1014301"/>
            <a:ext cx="9077934" cy="5673710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 movement behavior (</a:t>
            </a:r>
            <a:r>
              <a:rPr lang="en-US" dirty="0">
                <a:hlinkClick r:id="rId3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4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5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5"/>
              </a:rPr>
              <a:t>Logares</a:t>
            </a:r>
            <a:r>
              <a:rPr lang="en-CA" dirty="0">
                <a:hlinkClick r:id="rId5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Landscapes’ energetic balances and species’ ability to adapt (</a:t>
            </a:r>
            <a:r>
              <a:rPr lang="en-CA" dirty="0">
                <a:hlinkClick r:id="rId6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Chevin et al. 2010</a:t>
            </a:r>
            <a:r>
              <a:rPr lang="en-CA" dirty="0"/>
              <a:t>)</a:t>
            </a:r>
          </a:p>
          <a:p>
            <a:r>
              <a:rPr lang="en-CA" dirty="0"/>
              <a:t>Forest regeneration following fires or cutting (</a:t>
            </a:r>
            <a:r>
              <a:rPr lang="en-CA" dirty="0">
                <a:hlinkClick r:id="rId8"/>
              </a:rPr>
              <a:t>Daniella’s work</a:t>
            </a:r>
            <a:r>
              <a:rPr lang="en-CA" dirty="0"/>
              <a:t>)</a:t>
            </a:r>
          </a:p>
          <a:p>
            <a:r>
              <a:rPr lang="en-CA" dirty="0"/>
              <a:t>Forest fire occurrence (Avery’s work)</a:t>
            </a:r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0D1-0BF2-B4D1-5AF5-A4E76427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NDVI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Normalized </a:t>
                </a:r>
                <a:r>
                  <a:rPr lang="it-IT" dirty="0" err="1"/>
                  <a:t>Difference</a:t>
                </a:r>
                <a:r>
                  <a:rPr lang="it-IT" dirty="0"/>
                  <a:t> </a:t>
                </a:r>
                <a:r>
                  <a:rPr lang="it-IT" dirty="0" err="1"/>
                  <a:t>Vegetation</a:t>
                </a:r>
                <a:r>
                  <a:rPr lang="it-IT" dirty="0"/>
                  <a:t> Index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Measure of greenness:</a:t>
                </a:r>
              </a:p>
              <a:p>
                <a:pPr lvl="1"/>
                <a:r>
                  <a:rPr lang="en-CA" dirty="0"/>
                  <a:t>Productivity</a:t>
                </a:r>
              </a:p>
              <a:p>
                <a:pPr lvl="1"/>
                <a:r>
                  <a:rPr lang="en-CA" dirty="0"/>
                  <a:t>Forage availability</a:t>
                </a:r>
              </a:p>
              <a:p>
                <a:pPr lvl="1"/>
                <a:r>
                  <a:rPr lang="en-CA" dirty="0"/>
                  <a:t>Phenology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52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34E-6DD2-F35B-E8EC-233C4AB7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have been many successes with NDVI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13897-33CD-F0D4-A1D7-D6629FBB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4E6F7-0CB0-A56E-D3CC-42D0329BCD78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57786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3FE-F560-B14B-9AC9-FE99D176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487-F241-A671-ED21-0EEB659C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NDVI is a proxy of what we are interested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61F7B-8627-1789-8169-A2C8968CA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6D73E-ECEF-D2D8-8BD4-2D2041A60335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r>
              <a:rPr lang="en-CA" sz="1000" dirty="0"/>
              <a:t>; red box added manually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889115-1570-5082-6F2B-3489789B1763}"/>
              </a:ext>
            </a:extLst>
          </p:cNvPr>
          <p:cNvSpPr/>
          <p:nvPr/>
        </p:nvSpPr>
        <p:spPr>
          <a:xfrm>
            <a:off x="2926937" y="1410057"/>
            <a:ext cx="2435550" cy="4713006"/>
          </a:xfrm>
          <a:custGeom>
            <a:avLst/>
            <a:gdLst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768837 w 2811566"/>
              <a:gd name="connsiteY2" fmla="*/ 1512606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316051 w 2811566"/>
              <a:gd name="connsiteY5" fmla="*/ 4708733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1566" h="4713006">
                <a:moveTo>
                  <a:pt x="8545" y="12819"/>
                </a:moveTo>
                <a:lnTo>
                  <a:pt x="2811566" y="0"/>
                </a:lnTo>
                <a:lnTo>
                  <a:pt x="2811566" y="1546789"/>
                </a:lnTo>
                <a:lnTo>
                  <a:pt x="1354508" y="1542517"/>
                </a:lnTo>
                <a:lnTo>
                  <a:pt x="1320325" y="4713006"/>
                </a:lnTo>
                <a:lnTo>
                  <a:pt x="1316051" y="4708733"/>
                </a:lnTo>
                <a:lnTo>
                  <a:pt x="4272" y="4708733"/>
                </a:lnTo>
                <a:cubicBezTo>
                  <a:pt x="-1" y="3142004"/>
                  <a:pt x="-4273" y="1575275"/>
                  <a:pt x="8545" y="1281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27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A1E9-37AC-5291-1F05-2C0AF15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NDVI is a useful proxy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C7C4-FE12-E7EF-9514-2CD7B324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58" r="66746" b="50404"/>
          <a:stretch/>
        </p:blipFill>
        <p:spPr>
          <a:xfrm>
            <a:off x="394869" y="1157808"/>
            <a:ext cx="3826612" cy="2524861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77AAAF0-D836-1827-9174-AE7EBF7C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8" t="-56" r="-51" b="50402"/>
          <a:stretch/>
        </p:blipFill>
        <p:spPr>
          <a:xfrm>
            <a:off x="394869" y="3800306"/>
            <a:ext cx="3826612" cy="2524861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25D0D9E-CA24-DC8A-0597-7A9354DC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50566" r="66595" b="-220"/>
          <a:stretch/>
        </p:blipFill>
        <p:spPr>
          <a:xfrm>
            <a:off x="5033471" y="1737731"/>
            <a:ext cx="6721270" cy="4434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6A7952-33A9-995D-6E45-CDDC9C2C54C5}"/>
              </a:ext>
            </a:extLst>
          </p:cNvPr>
          <p:cNvSpPr txBox="1"/>
          <p:nvPr/>
        </p:nvSpPr>
        <p:spPr>
          <a:xfrm>
            <a:off x="632389" y="6442804"/>
            <a:ext cx="1092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5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4"/>
              </a:rPr>
              <a:t>https://doi.org/10.1186/s40462-025-00546-5</a:t>
            </a:r>
            <a:r>
              <a:rPr lang="pt-BR" sz="1000" dirty="0"/>
              <a:t> </a:t>
            </a:r>
            <a:r>
              <a:rPr lang="en-CA" sz="1000" dirty="0"/>
              <a:t>(edited)</a:t>
            </a:r>
          </a:p>
        </p:txBody>
      </p:sp>
    </p:spTree>
    <p:extLst>
      <p:ext uri="{BB962C8B-B14F-4D97-AF65-F5344CB8AC3E}">
        <p14:creationId xmlns:p14="http://schemas.microsoft.com/office/powerpoint/2010/main" val="6349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8F5FB-8E85-AAE3-CD9B-C6A07482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02B9-CEA2-371C-D91A-0115B7A4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of mean NDVI is a useful proxy</a:t>
            </a:r>
            <a:endParaRPr lang="en-CA" dirty="0"/>
          </a:p>
        </p:txBody>
      </p:sp>
      <p:pic>
        <p:nvPicPr>
          <p:cNvPr id="7" name="Content Placeholder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FF51D78-9498-5DFC-9555-EABA29B20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r="55546"/>
          <a:stretch/>
        </p:blipFill>
        <p:spPr>
          <a:xfrm>
            <a:off x="2898023" y="1198812"/>
            <a:ext cx="5869962" cy="50849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9B76-2906-0324-1580-020DEF910E90}"/>
              </a:ext>
            </a:extLst>
          </p:cNvPr>
          <p:cNvSpPr txBox="1"/>
          <p:nvPr/>
        </p:nvSpPr>
        <p:spPr>
          <a:xfrm>
            <a:off x="3799163" y="6350451"/>
            <a:ext cx="49004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Fig. 2 from </a:t>
            </a:r>
            <a:r>
              <a:rPr lang="en-CA" sz="1000" dirty="0"/>
              <a:t>Aikens et al (2020) </a:t>
            </a:r>
            <a:r>
              <a:rPr lang="en-CA" sz="1000" dirty="0">
                <a:hlinkClick r:id="rId3" tooltip="Persistent link using digital object identifier"/>
              </a:rPr>
              <a:t>doi.org/10.1016/j.cub.2020.06.032</a:t>
            </a:r>
            <a:r>
              <a:rPr lang="en-CA" sz="1000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291300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of NDVI is a useful proxy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4" y="1468147"/>
            <a:ext cx="10881644" cy="48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47D-C7D9-B5E2-4DB8-C4E8F7F2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124-1211-DF97-E2BA-27BB4898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Var(NDVI) is a useful proxy for many species</a:t>
            </a:r>
            <a:endParaRPr lang="en-CA" dirty="0"/>
          </a:p>
        </p:txBody>
      </p:sp>
      <p:pic>
        <p:nvPicPr>
          <p:cNvPr id="11" name="Content Placeholder 7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DD99E9C1-49CE-BB36-5598-A31ABB2F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92" y="1075053"/>
            <a:ext cx="4722939" cy="5612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852C93-E79B-CB0A-BC36-AC29F285DD4A}"/>
              </a:ext>
            </a:extLst>
          </p:cNvPr>
          <p:cNvSpPr txBox="1"/>
          <p:nvPr/>
        </p:nvSpPr>
        <p:spPr>
          <a:xfrm>
            <a:off x="7831142" y="5741442"/>
            <a:ext cx="60952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Fig. 2 from Broekman et al. (2024)</a:t>
            </a:r>
          </a:p>
          <a:p>
            <a:pPr>
              <a:buNone/>
            </a:pPr>
            <a:r>
              <a:rPr lang="en-CA" sz="1000" dirty="0">
                <a:hlinkClick r:id="rId3"/>
              </a:rPr>
              <a:t>doi.org/10.1111/1365-2656.14073</a:t>
            </a:r>
            <a:endParaRPr lang="en-CA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60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618</Words>
  <Application>Microsoft Office PowerPoint</Application>
  <PresentationFormat>Widescreen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Office Theme</vt:lpstr>
      <vt:lpstr>DENVar: A global Dynamic Estimate of NDVI Variance</vt:lpstr>
      <vt:lpstr>Origin of remote sensing</vt:lpstr>
      <vt:lpstr>NDVI</vt:lpstr>
      <vt:lpstr>There have been many successes with NDVI</vt:lpstr>
      <vt:lpstr>NDVI is a proxy of what we are interested</vt:lpstr>
      <vt:lpstr>Mean NDVI is a useful proxy</vt:lpstr>
      <vt:lpstr>Slope of mean NDVI is a useful proxy</vt:lpstr>
      <vt:lpstr>Variance of NDVI is a useful proxy</vt:lpstr>
      <vt:lpstr>Var(NDVI) is a useful proxy for many species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Too much data!</vt:lpstr>
      <vt:lpstr>AVHRR/VIIRS: daily NDVI data at a 0.05° resolution</vt:lpstr>
      <vt:lpstr>A global digital elevation model (DEM)</vt:lpstr>
      <vt:lpstr>Estimating mean NDVI</vt:lpstr>
      <vt:lpstr>Estimating mean NDVI</vt:lpstr>
      <vt:lpstr>Estimating variance in NDVI</vt:lpstr>
      <vt:lpstr>Estimating variance in NDVI</vt:lpstr>
      <vt:lpstr>Model statistics for nerds</vt:lpstr>
      <vt:lpstr>Model predictions: Mean NDVI</vt:lpstr>
      <vt:lpstr>Model predictions: DENVar</vt:lpstr>
      <vt:lpstr>Mean and variance of NDVI are correlated</vt:lpstr>
      <vt:lpstr>DENVar is correlated with other metrics, too</vt:lpstr>
      <vt:lpstr>Why is environmental stochasticity important?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Stefano Mezzini</dc:creator>
  <cp:lastModifiedBy>Stefano Mezzini</cp:lastModifiedBy>
  <cp:revision>32</cp:revision>
  <dcterms:created xsi:type="dcterms:W3CDTF">2025-04-23T13:55:27Z</dcterms:created>
  <dcterms:modified xsi:type="dcterms:W3CDTF">2025-04-24T18:59:31Z</dcterms:modified>
</cp:coreProperties>
</file>